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sldIdLst>
    <p:sldId id="267" r:id="rId2"/>
    <p:sldId id="268" r:id="rId3"/>
    <p:sldId id="257" r:id="rId4"/>
    <p:sldId id="269" r:id="rId5"/>
    <p:sldId id="256" r:id="rId6"/>
    <p:sldId id="258" r:id="rId7"/>
    <p:sldId id="270" r:id="rId8"/>
    <p:sldId id="259" r:id="rId9"/>
    <p:sldId id="271" r:id="rId10"/>
    <p:sldId id="260" r:id="rId11"/>
    <p:sldId id="272" r:id="rId12"/>
    <p:sldId id="261" r:id="rId13"/>
    <p:sldId id="273" r:id="rId14"/>
    <p:sldId id="274" r:id="rId15"/>
    <p:sldId id="275" r:id="rId16"/>
    <p:sldId id="266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FFB3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A18F-54C6-4506-91AE-0D63B2225D18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2DC1-0DEC-4E76-99E8-680D700B3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62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A18F-54C6-4506-91AE-0D63B2225D18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2DC1-0DEC-4E76-99E8-680D700B3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074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A18F-54C6-4506-91AE-0D63B2225D18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2DC1-0DEC-4E76-99E8-680D700B3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434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A18F-54C6-4506-91AE-0D63B2225D18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2DC1-0DEC-4E76-99E8-680D700B3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448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A18F-54C6-4506-91AE-0D63B2225D18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2DC1-0DEC-4E76-99E8-680D700B3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640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A18F-54C6-4506-91AE-0D63B2225D18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2DC1-0DEC-4E76-99E8-680D700B3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930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A18F-54C6-4506-91AE-0D63B2225D18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2DC1-0DEC-4E76-99E8-680D700B3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004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A18F-54C6-4506-91AE-0D63B2225D18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2DC1-0DEC-4E76-99E8-680D700B3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274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A18F-54C6-4506-91AE-0D63B2225D18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2DC1-0DEC-4E76-99E8-680D700B3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19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A18F-54C6-4506-91AE-0D63B2225D18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2DC1-0DEC-4E76-99E8-680D700B3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051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A18F-54C6-4506-91AE-0D63B2225D18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2DC1-0DEC-4E76-99E8-680D700B3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343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3A18F-54C6-4506-91AE-0D63B2225D18}" type="datetimeFigureOut">
              <a:rPr lang="ru-RU" smtClean="0"/>
              <a:t>12.01.2026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B2DC1-0DEC-4E76-99E8-680D700B3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993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6293" y="3775883"/>
            <a:ext cx="6096000" cy="26003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звонок нам дал сигнал:</a:t>
            </a:r>
            <a:b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Поработать час настал.</a:t>
            </a:r>
            <a:b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 что время не теряем,</a:t>
            </a:r>
            <a:b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работать начинаем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Picture background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2304">
            <a:off x="8061084" y="632846"/>
            <a:ext cx="3714750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65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260" y="44084"/>
            <a:ext cx="9069449" cy="6813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641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1439" y="32548"/>
            <a:ext cx="6253379" cy="7554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ДЕЙСТВИЙ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692" y="578658"/>
            <a:ext cx="5354992" cy="689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часть речи.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692" y="923208"/>
            <a:ext cx="575343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2.Задайте вопрос к глаголу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8189" y="2065894"/>
            <a:ext cx="11759877" cy="1963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3.Если глагол  употреблен в </a:t>
            </a:r>
            <a:r>
              <a:rPr lang="ru-RU" sz="36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начальной форме 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отвечает на вопросы </a:t>
            </a:r>
            <a:r>
              <a:rPr lang="ru-RU" sz="3600" i="1" dirty="0">
                <a:solidFill>
                  <a:srgbClr val="2E74B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делать? что сделать?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то на конце пишется -</a:t>
            </a:r>
            <a:r>
              <a:rPr lang="ru-RU" sz="3600" b="1" i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ться</a:t>
            </a:r>
            <a:r>
              <a:rPr lang="ru-RU" sz="36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018" y="4029188"/>
            <a:ext cx="11759877" cy="2671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4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Если глагол 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употреблен в   </a:t>
            </a:r>
            <a:r>
              <a:rPr lang="ru-RU" sz="36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форме 3 лица, единственного или множественного числа 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отвечает на вопросы </a:t>
            </a:r>
            <a:r>
              <a:rPr lang="ru-RU" sz="3600" i="1" dirty="0">
                <a:solidFill>
                  <a:srgbClr val="2E74B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делает? что делают? что сделает? что сделают?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то на конце глаголов пишется -</a:t>
            </a:r>
            <a:r>
              <a:rPr lang="ru-RU" sz="3600" b="1" i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тся</a:t>
            </a:r>
            <a:r>
              <a:rPr lang="ru-RU" sz="36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91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0930" y="656955"/>
            <a:ext cx="10911070" cy="488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уровень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50000"/>
              </a:lnSpc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Вставь, где нужно ь.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>
              <a:lnSpc>
                <a:spcPct val="150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Брат уже (что делает?) 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ложит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ся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спать.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>
              <a:lnSpc>
                <a:spcPct val="150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Ему надо (что делать?) ложит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ь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ся спать рано.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>
              <a:lnSpc>
                <a:spcPct val="150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Солнце начинает (что делать?) садит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ь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ся.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>
              <a:lnSpc>
                <a:spcPct val="150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Солнце уже (что делает?) садит…</a:t>
            </a:r>
            <a:r>
              <a:rPr lang="ru-RU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ся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4643" y="-331546"/>
            <a:ext cx="11644131" cy="7023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50000"/>
              </a:lnSpc>
              <a:spcAft>
                <a:spcPts val="0"/>
              </a:spcAft>
            </a:pPr>
            <a:r>
              <a:rPr lang="ru-RU" sz="3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уровень.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50000"/>
              </a:lnSpc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Поставив к глаголам вопросы. Вставь, где нужно ь.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Друзья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(</a:t>
            </a:r>
            <a:r>
              <a:rPr lang="ru-RU" sz="36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что делают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?) 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познают….</a:t>
            </a: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ся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в беде.</a:t>
            </a:r>
          </a:p>
          <a:p>
            <a:endParaRPr lang="ru-RU" sz="3600" dirty="0">
              <a:solidFill>
                <a:srgbClr val="333333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Несчастья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(</a:t>
            </a:r>
            <a:r>
              <a:rPr lang="ru-RU" sz="36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что делать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?) 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боят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ь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ся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так и счастья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 видать.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b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Трус своей тени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(</a:t>
            </a:r>
            <a:r>
              <a:rPr lang="ru-RU" sz="36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что делает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?)  </a:t>
            </a: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боит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…</a:t>
            </a: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ся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</a:p>
          <a:p>
            <a:b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 стыдно не знать, стыдно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(</a:t>
            </a:r>
            <a:r>
              <a:rPr lang="ru-RU" sz="36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что не делать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?) 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 учит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ь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ся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b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77807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1439" y="32548"/>
            <a:ext cx="6253379" cy="7554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ДЕЙСТВИЙ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692" y="578658"/>
            <a:ext cx="5354992" cy="689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часть речи.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692" y="923208"/>
            <a:ext cx="575343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2.Задайте вопрос к глаголу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8189" y="2065894"/>
            <a:ext cx="11759877" cy="1963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3.Если глагол  употреблен в </a:t>
            </a:r>
            <a:r>
              <a:rPr lang="ru-RU" sz="36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начальной форме 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отвечает на вопросы </a:t>
            </a:r>
            <a:r>
              <a:rPr lang="ru-RU" sz="3600" i="1" dirty="0">
                <a:solidFill>
                  <a:srgbClr val="2E74B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делать? что сделать?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то на конце пишется -</a:t>
            </a:r>
            <a:r>
              <a:rPr lang="ru-RU" sz="3600" b="1" i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ться</a:t>
            </a:r>
            <a:r>
              <a:rPr lang="ru-RU" sz="36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018" y="4029188"/>
            <a:ext cx="11759877" cy="2671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4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Если глагол 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употреблен в   </a:t>
            </a:r>
            <a:r>
              <a:rPr lang="ru-RU" sz="36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форме 3 лица, единственного или множественного числа 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отвечает на вопросы </a:t>
            </a:r>
            <a:r>
              <a:rPr lang="ru-RU" sz="3600" i="1" dirty="0">
                <a:solidFill>
                  <a:srgbClr val="2E74B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делает? что делают? что сделает? что сделают?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то на конце глаголов пишется -</a:t>
            </a:r>
            <a:r>
              <a:rPr lang="ru-RU" sz="3600" b="1" i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тся</a:t>
            </a:r>
            <a:r>
              <a:rPr lang="ru-RU" sz="36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545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137" y="1174456"/>
            <a:ext cx="11705863" cy="3711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уровень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50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Поставив к глаголам вопросы. Вставь, где нужно ь.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Катя (______________________) учит…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одни пятёрки.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Мне очень нравится (_____________________) учит…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школе.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больше никогда ни с кем не буду (___________________) ссорит…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Вася часто (______________________)  ссорит…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 одноклассниками.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14937" y="2164466"/>
            <a:ext cx="29978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делает?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11883" y="2737960"/>
            <a:ext cx="29978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451448" y="2729032"/>
            <a:ext cx="29978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49028" y="3747945"/>
            <a:ext cx="29978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693078" y="3747944"/>
            <a:ext cx="29978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12961" y="4221684"/>
            <a:ext cx="29978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делает?</a:t>
            </a:r>
          </a:p>
        </p:txBody>
      </p:sp>
    </p:spTree>
    <p:extLst>
      <p:ext uri="{BB962C8B-B14F-4D97-AF65-F5344CB8AC3E}">
        <p14:creationId xmlns:p14="http://schemas.microsoft.com/office/powerpoint/2010/main" val="4102066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3459" y="884285"/>
            <a:ext cx="11354764" cy="4035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уровень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Заменить словосочетания одним словом. Запишите глаголы в начальной форме и в форме 3 лица </a:t>
            </a:r>
            <a:r>
              <a:rPr lang="ru-RU" sz="2800" b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Проявлять стремление        _________________ – _________________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Испытывать волнение        __________________– _________________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Допускать ошибки               _________________ – _________________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Принять решение                __________________ – _________________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28527" y="2421414"/>
            <a:ext cx="55674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стремиться         стремится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28527" y="3006189"/>
            <a:ext cx="55674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волноваться         волнуется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23053" y="3590964"/>
            <a:ext cx="55674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ошибаться         ошибётся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17579" y="4175739"/>
            <a:ext cx="55674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решиться         решается</a:t>
            </a:r>
          </a:p>
        </p:txBody>
      </p:sp>
    </p:spTree>
    <p:extLst>
      <p:ext uri="{BB962C8B-B14F-4D97-AF65-F5344CB8AC3E}">
        <p14:creationId xmlns:p14="http://schemas.microsoft.com/office/powerpoint/2010/main" val="100228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122" y="39353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457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3197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9" t="11381" r="13541"/>
          <a:stretch/>
        </p:blipFill>
        <p:spPr bwMode="auto">
          <a:xfrm>
            <a:off x="127321" y="187004"/>
            <a:ext cx="7048982" cy="6474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273478" y="187004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«Глагол является основой языка. </a:t>
            </a:r>
          </a:p>
          <a:p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Найти верный глагол для фразы –</a:t>
            </a:r>
          </a:p>
          <a:p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это значит дать движение фразе»</a:t>
            </a:r>
            <a:r>
              <a:rPr lang="ru-RU" sz="28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27555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3904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ture backgroun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4934" y="164582"/>
            <a:ext cx="4223417" cy="584267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493886" y="162044"/>
            <a:ext cx="525104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Зима-</a:t>
            </a:r>
            <a:r>
              <a:rPr lang="ru-RU" sz="4000" b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красави</a:t>
            </a: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Вовсю </a:t>
            </a:r>
            <a:r>
              <a:rPr lang="ru-RU" sz="4000" b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старае</a:t>
            </a: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 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Води… не струи... 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Синице </a:t>
            </a: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4000" b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напи</a:t>
            </a: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 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0309" y="3530278"/>
            <a:ext cx="1782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>
                <a:solidFill>
                  <a:schemeClr val="accent1">
                    <a:lumMod val="75000"/>
                  </a:schemeClr>
                </a:solidFill>
              </a:rPr>
              <a:t>им.сущ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67621" y="3530277"/>
            <a:ext cx="24646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глагол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8752" y="4115052"/>
            <a:ext cx="2673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красавица</a:t>
            </a:r>
          </a:p>
          <a:p>
            <a:pPr algn="ctr"/>
            <a:r>
              <a:rPr lang="ru-RU" sz="3200" b="1" dirty="0"/>
              <a:t>птица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85450" y="4115052"/>
            <a:ext cx="2673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старается</a:t>
            </a:r>
          </a:p>
          <a:p>
            <a:pPr algn="ctr"/>
            <a:r>
              <a:rPr lang="ru-RU" sz="3200" b="1" dirty="0"/>
              <a:t>не струится</a:t>
            </a:r>
          </a:p>
          <a:p>
            <a:pPr algn="ctr"/>
            <a:r>
              <a:rPr lang="ru-RU" sz="3200" b="1" dirty="0"/>
              <a:t>не напиться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493886" y="179395"/>
            <a:ext cx="525104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Зима-</a:t>
            </a: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красавица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Вовсю </a:t>
            </a: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старается 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Водица не струится 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Синице </a:t>
            </a: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напиться 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006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7821" y="190992"/>
            <a:ext cx="9895401" cy="8217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5250"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Правописание -</a:t>
            </a:r>
            <a:r>
              <a:rPr lang="ru-RU" sz="4400" b="1" i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ться</a:t>
            </a:r>
            <a:r>
              <a:rPr lang="ru-RU" sz="44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sz="4400" b="1" i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тся</a:t>
            </a:r>
            <a:r>
              <a:rPr lang="ru-RU" sz="44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глаголах. </a:t>
            </a:r>
            <a:endParaRPr lang="ru-RU" sz="40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0690" y="86820"/>
            <a:ext cx="1697131" cy="8217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5250"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</a:t>
            </a:r>
            <a:endParaRPr lang="ru-RU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3319" y="1157282"/>
            <a:ext cx="1691873" cy="8217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5250"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endParaRPr lang="ru-RU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93662" y="1255707"/>
            <a:ext cx="1006371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Научиться </a:t>
            </a:r>
            <a:r>
              <a:rPr lang="ru-RU" sz="44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правильно писать глаголы </a:t>
            </a:r>
          </a:p>
          <a:p>
            <a:r>
              <a:rPr lang="ru-RU" sz="44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- </a:t>
            </a:r>
            <a:r>
              <a:rPr lang="ru-RU" sz="4400" b="1" i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ться</a:t>
            </a:r>
            <a:r>
              <a:rPr lang="ru-RU" sz="44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и -</a:t>
            </a:r>
            <a:r>
              <a:rPr lang="ru-RU" sz="4400" b="1" i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тся</a:t>
            </a:r>
            <a:r>
              <a:rPr lang="ru-RU" sz="44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638594"/>
            <a:ext cx="2203424" cy="8217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5250" algn="just">
              <a:lnSpc>
                <a:spcPct val="115000"/>
              </a:lnSpc>
              <a:spcAft>
                <a:spcPts val="0"/>
              </a:spcAft>
            </a:pPr>
            <a:r>
              <a:rPr lang="ru-RU" sz="4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03424" y="2943229"/>
            <a:ext cx="8129020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8100" algn="just">
              <a:lnSpc>
                <a:spcPct val="115000"/>
              </a:lnSpc>
              <a:spcAft>
                <a:spcPts val="750"/>
              </a:spcAft>
            </a:pP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1.Узнать правило, когда в глаголах пишется –</a:t>
            </a:r>
            <a:r>
              <a:rPr lang="ru-RU" sz="24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тся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-</a:t>
            </a:r>
            <a:r>
              <a:rPr lang="ru-RU" sz="24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ться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03424" y="3602127"/>
            <a:ext cx="5013424" cy="483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8100" algn="just">
              <a:lnSpc>
                <a:spcPct val="115000"/>
              </a:lnSpc>
              <a:spcAft>
                <a:spcPts val="750"/>
              </a:spcAft>
            </a:pP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Составить алгоритм действий.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61613" y="4326116"/>
            <a:ext cx="9869625" cy="4830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8100" algn="just">
              <a:lnSpc>
                <a:spcPct val="115000"/>
              </a:lnSpc>
              <a:spcAft>
                <a:spcPts val="750"/>
              </a:spcAft>
            </a:pP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3.Потренироваться  писать глаголы, оканчивающиеся  на - </a:t>
            </a:r>
            <a:r>
              <a:rPr lang="ru-RU" sz="24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тся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,-</a:t>
            </a:r>
            <a:r>
              <a:rPr lang="ru-RU" sz="2400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ться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76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icture backgroun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425" y="210881"/>
            <a:ext cx="2510236" cy="348382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341592" y="3694703"/>
            <a:ext cx="525104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Зима-</a:t>
            </a: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красавица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Вовсю </a:t>
            </a: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старается 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Водица не струится 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Синице </a:t>
            </a:r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напиться 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126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67" y="267402"/>
            <a:ext cx="4699946" cy="611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73503" y="5608210"/>
            <a:ext cx="22715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стр. 115 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477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1439" y="32548"/>
            <a:ext cx="6253379" cy="7554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ДЕЙСТВИЙ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692" y="578658"/>
            <a:ext cx="5354992" cy="689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часть речи.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692" y="923208"/>
            <a:ext cx="575343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2.Задайте вопрос к глаголу</a:t>
            </a:r>
            <a:r>
              <a:rPr lang="ru-RU" sz="7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8189" y="2065894"/>
            <a:ext cx="11759877" cy="1963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3.Если глагол  употреблен в </a:t>
            </a:r>
            <a:r>
              <a:rPr lang="ru-RU" sz="36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начальной форме 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отвечает на вопросы </a:t>
            </a:r>
            <a:r>
              <a:rPr lang="ru-RU" sz="3600" i="1" dirty="0">
                <a:solidFill>
                  <a:srgbClr val="2E74B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делать? что сделать?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то на конце пишется -</a:t>
            </a:r>
            <a:r>
              <a:rPr lang="ru-RU" sz="3600" b="1" i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ться</a:t>
            </a:r>
            <a:r>
              <a:rPr lang="ru-RU" sz="36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018" y="4029188"/>
            <a:ext cx="11759877" cy="2671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4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Если глагол 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употреблен в   </a:t>
            </a:r>
            <a:r>
              <a:rPr lang="ru-RU" sz="36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форме 3 лица, единственного или множественного числа 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отвечает на вопросы </a:t>
            </a:r>
            <a:r>
              <a:rPr lang="ru-RU" sz="3600" i="1" dirty="0">
                <a:solidFill>
                  <a:srgbClr val="2E74B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делает? что делают? что сделает? что сделают?</a:t>
            </a: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то на конце глаголов пишется -</a:t>
            </a:r>
            <a:r>
              <a:rPr lang="ru-RU" sz="3600" b="1" i="1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тся</a:t>
            </a:r>
            <a:r>
              <a:rPr lang="ru-RU" sz="36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1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682</Words>
  <Application>Microsoft Office PowerPoint</Application>
  <PresentationFormat>Широкоэкранный</PresentationFormat>
  <Paragraphs>85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PC_USER</cp:lastModifiedBy>
  <cp:revision>14</cp:revision>
  <dcterms:created xsi:type="dcterms:W3CDTF">2024-11-26T19:59:51Z</dcterms:created>
  <dcterms:modified xsi:type="dcterms:W3CDTF">2026-01-12T11:34:44Z</dcterms:modified>
</cp:coreProperties>
</file>